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64" r:id="rId4"/>
    <p:sldId id="258" r:id="rId5"/>
    <p:sldId id="265" r:id="rId6"/>
    <p:sldId id="266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00FFCC"/>
    <a:srgbClr val="0099FF"/>
    <a:srgbClr val="F2F2F2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17" autoAdjust="0"/>
    <p:restoredTop sz="94660"/>
  </p:normalViewPr>
  <p:slideViewPr>
    <p:cSldViewPr snapToGrid="0">
      <p:cViewPr>
        <p:scale>
          <a:sx n="90" d="100"/>
          <a:sy n="90" d="100"/>
        </p:scale>
        <p:origin x="1896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1D1FEC-A685-4680-ABE6-65516D7C78EE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5AC8AD-0F82-4B9B-83FE-1BBEC8E41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040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863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910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714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786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282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8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673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640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392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733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25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A2621-342A-423F-B79F-0D779B9D9CEC}" type="datetimeFigureOut">
              <a:rPr lang="ko-KR" altLang="en-US" smtClean="0"/>
              <a:t>2023-10-18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59CAA-AAB8-4AD1-9E1E-203585F7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05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래픽 6" descr="사용자 단색으로 채워진">
            <a:extLst>
              <a:ext uri="{FF2B5EF4-FFF2-40B4-BE49-F238E27FC236}">
                <a16:creationId xmlns:a16="http://schemas.microsoft.com/office/drawing/2014/main" id="{F96EC8DB-EE5F-4469-A218-5DFAB88CA7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591670"/>
            <a:ext cx="12245418" cy="62663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FFBFD0-1017-4599-8E24-F639DC426DC8}"/>
              </a:ext>
            </a:extLst>
          </p:cNvPr>
          <p:cNvSpPr txBox="1"/>
          <p:nvPr/>
        </p:nvSpPr>
        <p:spPr>
          <a:xfrm rot="20914785">
            <a:off x="1496962" y="4006781"/>
            <a:ext cx="900757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>
                <a:solidFill>
                  <a:srgbClr val="00FFCC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G.O.A.T</a:t>
            </a:r>
            <a:endParaRPr lang="ko-KR" altLang="en-US" sz="13800" dirty="0">
              <a:solidFill>
                <a:srgbClr val="00FFCC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296DFF-ED5F-410D-83CD-B1DE389F2C1D}"/>
              </a:ext>
            </a:extLst>
          </p:cNvPr>
          <p:cNvSpPr txBox="1"/>
          <p:nvPr/>
        </p:nvSpPr>
        <p:spPr>
          <a:xfrm>
            <a:off x="0" y="10605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G</a:t>
            </a:r>
            <a:r>
              <a:rPr lang="en-US" altLang="ko-KR" sz="88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reatest </a:t>
            </a:r>
            <a:r>
              <a:rPr lang="en-US" altLang="ko-KR" sz="8800" b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O</a:t>
            </a:r>
            <a:r>
              <a:rPr lang="en-US" altLang="ko-KR" sz="88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f </a:t>
            </a:r>
            <a:r>
              <a:rPr lang="en-US" altLang="ko-KR" sz="8800" b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A</a:t>
            </a:r>
            <a:r>
              <a:rPr lang="en-US" altLang="ko-KR" sz="88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ll </a:t>
            </a:r>
            <a:r>
              <a:rPr lang="en-US" altLang="ko-KR" sz="8800" b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T</a:t>
            </a:r>
            <a:r>
              <a:rPr lang="en-US" altLang="ko-KR" sz="88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ime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6DF0B09-C6CC-4F9B-BC0E-897B92833E44}"/>
              </a:ext>
            </a:extLst>
          </p:cNvPr>
          <p:cNvSpPr/>
          <p:nvPr/>
        </p:nvSpPr>
        <p:spPr>
          <a:xfrm>
            <a:off x="12308536" y="-12491"/>
            <a:ext cx="1142872" cy="2187410"/>
          </a:xfrm>
          <a:prstGeom prst="rect">
            <a:avLst/>
          </a:prstGeom>
          <a:solidFill>
            <a:srgbClr val="0066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DFF853-680E-460D-8560-49B2F8A4277F}"/>
              </a:ext>
            </a:extLst>
          </p:cNvPr>
          <p:cNvSpPr txBox="1"/>
          <p:nvPr/>
        </p:nvSpPr>
        <p:spPr>
          <a:xfrm>
            <a:off x="12289486" y="1011883"/>
            <a:ext cx="1142872" cy="108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100" b="1" i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누적 조회수</a:t>
            </a:r>
            <a:endParaRPr lang="en-US" altLang="ko-KR" sz="1100" b="1" i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b="1" i="1" dirty="0">
                <a:solidFill>
                  <a:srgbClr val="00FF9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4,715,300</a:t>
            </a:r>
            <a:r>
              <a:rPr lang="ko-KR" altLang="en-US" sz="1100" b="1" i="1" dirty="0">
                <a:solidFill>
                  <a:srgbClr val="00FF99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만회</a:t>
            </a:r>
            <a:endParaRPr lang="en-US" altLang="ko-KR" sz="1100" b="1" i="1" dirty="0">
              <a:solidFill>
                <a:srgbClr val="00FF99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b="1" i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기출 </a:t>
            </a:r>
            <a:r>
              <a:rPr lang="en-US" altLang="ko-KR" sz="1100" b="1" i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1100" b="1" i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일 </a:t>
            </a:r>
            <a:r>
              <a:rPr lang="en-US" altLang="ko-KR" sz="1100" b="1" i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1100" b="1" i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제 </a:t>
            </a:r>
            <a:endParaRPr lang="en-US" altLang="ko-KR" sz="1100" b="1" i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b="1" i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강의 수강하기 ▶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3A66528-CBA1-4871-818E-A715E7087B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8417" y="111379"/>
            <a:ext cx="923110" cy="87169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2022C6B-C76B-40AE-9FF8-15F281FD1DB4}"/>
              </a:ext>
            </a:extLst>
          </p:cNvPr>
          <p:cNvSpPr txBox="1"/>
          <p:nvPr/>
        </p:nvSpPr>
        <p:spPr>
          <a:xfrm>
            <a:off x="12919303" y="1207693"/>
            <a:ext cx="56890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</a:rPr>
              <a:t>***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5C98DE-7D3E-4004-A8FC-0C56D30571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6098" y="1692114"/>
            <a:ext cx="2130080" cy="1890072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EAD77E2-2391-4FDA-9D74-1896A9B19256}"/>
              </a:ext>
            </a:extLst>
          </p:cNvPr>
          <p:cNvSpPr/>
          <p:nvPr/>
        </p:nvSpPr>
        <p:spPr>
          <a:xfrm>
            <a:off x="12308536" y="2230255"/>
            <a:ext cx="1142872" cy="1974100"/>
          </a:xfrm>
          <a:prstGeom prst="rect">
            <a:avLst/>
          </a:prstGeom>
          <a:solidFill>
            <a:srgbClr val="00FF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E7EA967-35F6-4594-A202-17A9DB9183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4477" y="2332059"/>
            <a:ext cx="957050" cy="87701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C1A934B-C8C3-49A1-9F5C-D871BCE32317}"/>
              </a:ext>
            </a:extLst>
          </p:cNvPr>
          <p:cNvSpPr txBox="1"/>
          <p:nvPr/>
        </p:nvSpPr>
        <p:spPr>
          <a:xfrm>
            <a:off x="12289486" y="3209071"/>
            <a:ext cx="1142872" cy="996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24</a:t>
            </a:r>
            <a:r>
              <a:rPr lang="ko-KR" altLang="en-US" sz="10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</a:t>
            </a:r>
            <a:r>
              <a:rPr lang="en-US" altLang="ko-KR" sz="10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10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차 대비</a:t>
            </a:r>
            <a:endParaRPr lang="en-US" altLang="ko-KR" sz="1000" b="1" i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신광은 교수님</a:t>
            </a:r>
            <a:endParaRPr lang="en-US" altLang="ko-KR" sz="1000" b="1" i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심화 기출 수강하기 ▶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70C441-9872-D655-CB75-4FCB684EF5D3}"/>
              </a:ext>
            </a:extLst>
          </p:cNvPr>
          <p:cNvSpPr txBox="1"/>
          <p:nvPr/>
        </p:nvSpPr>
        <p:spPr>
          <a:xfrm>
            <a:off x="-1315844" y="106057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2870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8D1B0E2E-742A-4D11-96BA-D650FAF4A751}"/>
              </a:ext>
            </a:extLst>
          </p:cNvPr>
          <p:cNvGrpSpPr/>
          <p:nvPr/>
        </p:nvGrpSpPr>
        <p:grpSpPr>
          <a:xfrm>
            <a:off x="257016" y="1242259"/>
            <a:ext cx="11558466" cy="5483855"/>
            <a:chOff x="1065229" y="1621410"/>
            <a:chExt cx="9576060" cy="4685122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2430BD18-F658-4140-BF85-5F031C55C982}"/>
                </a:ext>
              </a:extLst>
            </p:cNvPr>
            <p:cNvSpPr/>
            <p:nvPr/>
          </p:nvSpPr>
          <p:spPr>
            <a:xfrm>
              <a:off x="1065229" y="1621410"/>
              <a:ext cx="1414020" cy="468512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9E0244C-52A8-4D0B-A8F8-5027C93BC10E}"/>
                </a:ext>
              </a:extLst>
            </p:cNvPr>
            <p:cNvSpPr/>
            <p:nvPr/>
          </p:nvSpPr>
          <p:spPr>
            <a:xfrm>
              <a:off x="2697637" y="1621410"/>
              <a:ext cx="1414020" cy="468512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414705B-85A6-40D1-8745-FB1C5F1461A8}"/>
                </a:ext>
              </a:extLst>
            </p:cNvPr>
            <p:cNvSpPr/>
            <p:nvPr/>
          </p:nvSpPr>
          <p:spPr>
            <a:xfrm>
              <a:off x="4330045" y="1621410"/>
              <a:ext cx="1414020" cy="468512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9593F28-5AB7-4FCC-8F73-C934FAD60B30}"/>
                </a:ext>
              </a:extLst>
            </p:cNvPr>
            <p:cNvSpPr/>
            <p:nvPr/>
          </p:nvSpPr>
          <p:spPr>
            <a:xfrm>
              <a:off x="5962453" y="1621410"/>
              <a:ext cx="1414020" cy="468512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D664578-9540-47CB-822C-A2615196FFCC}"/>
                </a:ext>
              </a:extLst>
            </p:cNvPr>
            <p:cNvSpPr/>
            <p:nvPr/>
          </p:nvSpPr>
          <p:spPr>
            <a:xfrm>
              <a:off x="7594861" y="1621410"/>
              <a:ext cx="1414020" cy="468512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A8D4348-340C-4694-BC88-D7D50496E7F7}"/>
                </a:ext>
              </a:extLst>
            </p:cNvPr>
            <p:cNvSpPr/>
            <p:nvPr/>
          </p:nvSpPr>
          <p:spPr>
            <a:xfrm>
              <a:off x="9227269" y="1621410"/>
              <a:ext cx="1414020" cy="468512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8" name="그래픽 17" descr="트로피 단색으로 채워진">
            <a:extLst>
              <a:ext uri="{FF2B5EF4-FFF2-40B4-BE49-F238E27FC236}">
                <a16:creationId xmlns:a16="http://schemas.microsoft.com/office/drawing/2014/main" id="{9E669AB6-EF5C-40BA-9E6F-399A9E571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70215">
            <a:off x="620883" y="4609548"/>
            <a:ext cx="914400" cy="1070290"/>
          </a:xfrm>
          <a:prstGeom prst="rect">
            <a:avLst/>
          </a:prstGeom>
        </p:spPr>
      </p:pic>
      <p:pic>
        <p:nvPicPr>
          <p:cNvPr id="19" name="그래픽 18" descr="트로피 단색으로 채워진">
            <a:extLst>
              <a:ext uri="{FF2B5EF4-FFF2-40B4-BE49-F238E27FC236}">
                <a16:creationId xmlns:a16="http://schemas.microsoft.com/office/drawing/2014/main" id="{6D432B46-CAD4-47C7-90E8-A5007957E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61430">
            <a:off x="2721766" y="4643540"/>
            <a:ext cx="914400" cy="1070290"/>
          </a:xfrm>
          <a:prstGeom prst="rect">
            <a:avLst/>
          </a:prstGeom>
        </p:spPr>
      </p:pic>
      <p:pic>
        <p:nvPicPr>
          <p:cNvPr id="20" name="그래픽 19" descr="트로피 단색으로 채워진">
            <a:extLst>
              <a:ext uri="{FF2B5EF4-FFF2-40B4-BE49-F238E27FC236}">
                <a16:creationId xmlns:a16="http://schemas.microsoft.com/office/drawing/2014/main" id="{731F6405-0DF6-4AFF-B022-9C1CB2E64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44379">
            <a:off x="4621644" y="4660106"/>
            <a:ext cx="914400" cy="1070290"/>
          </a:xfrm>
          <a:prstGeom prst="rect">
            <a:avLst/>
          </a:prstGeom>
        </p:spPr>
      </p:pic>
      <p:pic>
        <p:nvPicPr>
          <p:cNvPr id="21" name="그래픽 20" descr="트로피 단색으로 채워진">
            <a:extLst>
              <a:ext uri="{FF2B5EF4-FFF2-40B4-BE49-F238E27FC236}">
                <a16:creationId xmlns:a16="http://schemas.microsoft.com/office/drawing/2014/main" id="{49D27080-FE44-4651-88FD-9D8822257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92583">
            <a:off x="6561664" y="4699497"/>
            <a:ext cx="914400" cy="1070290"/>
          </a:xfrm>
          <a:prstGeom prst="rect">
            <a:avLst/>
          </a:prstGeom>
        </p:spPr>
      </p:pic>
      <p:pic>
        <p:nvPicPr>
          <p:cNvPr id="22" name="그래픽 21" descr="트로피 단색으로 채워진">
            <a:extLst>
              <a:ext uri="{FF2B5EF4-FFF2-40B4-BE49-F238E27FC236}">
                <a16:creationId xmlns:a16="http://schemas.microsoft.com/office/drawing/2014/main" id="{54BC478E-66AA-4F1C-B11D-FF137AB57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83749">
            <a:off x="8614186" y="4763222"/>
            <a:ext cx="914400" cy="1070290"/>
          </a:xfrm>
          <a:prstGeom prst="rect">
            <a:avLst/>
          </a:prstGeom>
        </p:spPr>
      </p:pic>
      <p:pic>
        <p:nvPicPr>
          <p:cNvPr id="23" name="그래픽 22" descr="트로피 단색으로 채워진">
            <a:extLst>
              <a:ext uri="{FF2B5EF4-FFF2-40B4-BE49-F238E27FC236}">
                <a16:creationId xmlns:a16="http://schemas.microsoft.com/office/drawing/2014/main" id="{018A1140-48F2-4663-B185-4A71E5D1C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55529">
            <a:off x="10578503" y="4746569"/>
            <a:ext cx="914400" cy="107029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159D249-DBF8-4913-A348-28FF02BD54B6}"/>
              </a:ext>
            </a:extLst>
          </p:cNvPr>
          <p:cNvSpPr txBox="1"/>
          <p:nvPr/>
        </p:nvSpPr>
        <p:spPr>
          <a:xfrm>
            <a:off x="2317646" y="5542594"/>
            <a:ext cx="1481067" cy="108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2014</a:t>
            </a:r>
          </a:p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대한민국 </a:t>
            </a:r>
            <a:endParaRPr lang="en-US" altLang="ko-KR" sz="1100" dirty="0">
              <a:solidFill>
                <a:srgbClr val="00FFCC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50</a:t>
            </a:r>
            <a:r>
              <a:rPr lang="ko-KR" altLang="en-US" sz="11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대 스타강사 선정</a:t>
            </a:r>
            <a:endParaRPr lang="en-US" altLang="ko-KR" sz="1100" dirty="0">
              <a:solidFill>
                <a:srgbClr val="00FFCC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r>
              <a:rPr lang="ko-KR" altLang="en-US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時事매거진</a:t>
            </a: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endParaRPr lang="ko-KR" altLang="en-US" sz="1100" dirty="0">
              <a:solidFill>
                <a:srgbClr val="00FFCC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621D09-8AF6-445B-885B-4DBAC90AE055}"/>
              </a:ext>
            </a:extLst>
          </p:cNvPr>
          <p:cNvSpPr txBox="1"/>
          <p:nvPr/>
        </p:nvSpPr>
        <p:spPr>
          <a:xfrm>
            <a:off x="4338311" y="5542593"/>
            <a:ext cx="1481067" cy="108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2014 </a:t>
            </a:r>
          </a:p>
          <a:p>
            <a:pPr algn="ctr">
              <a:lnSpc>
                <a:spcPct val="150000"/>
              </a:lnSpc>
            </a:pPr>
            <a:r>
              <a:rPr lang="ko-KR" altLang="en-US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올해의 新한국인 대상 교육인 부문 대상 수상</a:t>
            </a:r>
            <a:endParaRPr lang="en-US" altLang="ko-KR" sz="1100" b="0" i="0" dirty="0">
              <a:solidFill>
                <a:srgbClr val="00FFCC"/>
              </a:solidFill>
              <a:effectLst/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r>
              <a:rPr lang="ko-KR" altLang="en-US" sz="11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시사 투데이</a:t>
            </a:r>
            <a:r>
              <a:rPr lang="en-US" altLang="ko-KR" sz="11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endParaRPr lang="ko-KR" altLang="en-US" sz="1100" dirty="0">
              <a:solidFill>
                <a:srgbClr val="00FFCC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0907E9-ADD4-4920-88E4-6A82730AE674}"/>
              </a:ext>
            </a:extLst>
          </p:cNvPr>
          <p:cNvSpPr txBox="1"/>
          <p:nvPr/>
        </p:nvSpPr>
        <p:spPr>
          <a:xfrm>
            <a:off x="399946" y="5516097"/>
            <a:ext cx="1464828" cy="1227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전국 공무원 교육훈련 </a:t>
            </a:r>
            <a:endParaRPr lang="en-US" altLang="ko-KR" sz="1000" b="0" i="0" dirty="0">
              <a:solidFill>
                <a:srgbClr val="00FFCC"/>
              </a:solidFill>
              <a:effectLst/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발전 연구대회</a:t>
            </a:r>
            <a:r>
              <a:rPr lang="en-US" altLang="ko-KR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(</a:t>
            </a:r>
            <a:r>
              <a:rPr lang="ko-KR" altLang="en-US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강의대회</a:t>
            </a:r>
            <a:r>
              <a:rPr lang="en-US" altLang="ko-KR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 </a:t>
            </a:r>
          </a:p>
          <a:p>
            <a:pPr algn="ctr">
              <a:lnSpc>
                <a:spcPct val="150000"/>
              </a:lnSpc>
            </a:pPr>
            <a:r>
              <a:rPr lang="en-US" altLang="ko-KR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    </a:t>
            </a:r>
            <a:r>
              <a:rPr lang="ko-KR" altLang="en-US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대통령상 수상</a:t>
            </a:r>
            <a:endParaRPr lang="en-US" altLang="ko-KR" sz="1000" b="0" i="0" dirty="0">
              <a:solidFill>
                <a:srgbClr val="00FFCC"/>
              </a:solidFill>
              <a:effectLst/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r>
              <a:rPr lang="ko-KR" altLang="en-US" sz="1000" b="0" i="0" dirty="0" err="1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행안부</a:t>
            </a:r>
            <a:r>
              <a:rPr lang="ko-KR" altLang="en-US" sz="10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r>
              <a:rPr lang="ko-KR" altLang="en-US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중앙공무원교육원 </a:t>
            </a:r>
            <a:r>
              <a:rPr lang="en-US" altLang="ko-KR" sz="10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5267C56-48B7-43ED-8A8C-0F825D4B311A}"/>
              </a:ext>
            </a:extLst>
          </p:cNvPr>
          <p:cNvSpPr txBox="1"/>
          <p:nvPr/>
        </p:nvSpPr>
        <p:spPr>
          <a:xfrm>
            <a:off x="6168048" y="5549361"/>
            <a:ext cx="1706746" cy="1086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2015 </a:t>
            </a:r>
          </a:p>
          <a:p>
            <a:pPr algn="ctr">
              <a:lnSpc>
                <a:spcPct val="150000"/>
              </a:lnSpc>
            </a:pPr>
            <a:r>
              <a:rPr lang="ko-KR" altLang="en-US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대한민국 문화경영대상 </a:t>
            </a:r>
            <a:endParaRPr lang="en-US" altLang="ko-KR" sz="1100" b="0" i="0" dirty="0">
              <a:solidFill>
                <a:srgbClr val="00FFCC"/>
              </a:solidFill>
              <a:effectLst/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교육부문 수상</a:t>
            </a:r>
            <a:endParaRPr lang="en-US" altLang="ko-KR" sz="1100" dirty="0">
              <a:solidFill>
                <a:srgbClr val="00FFCC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r>
              <a:rPr lang="ko-KR" altLang="en-US" sz="1100" b="0" i="0" dirty="0" err="1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헤럴드경제</a:t>
            </a: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endParaRPr lang="ko-KR" altLang="en-US" sz="1100" dirty="0">
              <a:solidFill>
                <a:srgbClr val="00FFCC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84ADA2F-C3C2-4C5B-8B33-C44210936740}"/>
              </a:ext>
            </a:extLst>
          </p:cNvPr>
          <p:cNvSpPr txBox="1"/>
          <p:nvPr/>
        </p:nvSpPr>
        <p:spPr>
          <a:xfrm>
            <a:off x="8138392" y="5802442"/>
            <a:ext cx="1706746" cy="83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2015 </a:t>
            </a:r>
          </a:p>
          <a:p>
            <a:pPr algn="ctr">
              <a:lnSpc>
                <a:spcPct val="150000"/>
              </a:lnSpc>
            </a:pPr>
            <a:r>
              <a:rPr lang="ko-KR" altLang="en-US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청람대상 수상</a:t>
            </a:r>
            <a:endParaRPr lang="en-US" altLang="ko-KR" sz="1100" b="0" i="0" dirty="0">
              <a:solidFill>
                <a:srgbClr val="00FFCC"/>
              </a:solidFill>
              <a:effectLst/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r>
              <a:rPr lang="ko-KR" altLang="en-US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경찰대학</a:t>
            </a: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endParaRPr lang="ko-KR" altLang="en-US" sz="1100" dirty="0">
              <a:solidFill>
                <a:srgbClr val="00FFCC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A8A233-A5BB-47FE-BF3F-8927D0903C8B}"/>
              </a:ext>
            </a:extLst>
          </p:cNvPr>
          <p:cNvSpPr txBox="1"/>
          <p:nvPr/>
        </p:nvSpPr>
        <p:spPr>
          <a:xfrm>
            <a:off x="10191319" y="5627231"/>
            <a:ext cx="1600735" cy="1086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2019 </a:t>
            </a:r>
          </a:p>
          <a:p>
            <a:pPr algn="ctr">
              <a:lnSpc>
                <a:spcPct val="150000"/>
              </a:lnSpc>
            </a:pPr>
            <a:r>
              <a:rPr lang="ko-KR" altLang="en-US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브랜드 고객충성도</a:t>
            </a: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(BCLI) </a:t>
            </a:r>
          </a:p>
          <a:p>
            <a:pPr algn="ctr">
              <a:lnSpc>
                <a:spcPct val="150000"/>
              </a:lnSpc>
            </a:pP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위 수상</a:t>
            </a:r>
            <a:endParaRPr lang="en-US" altLang="ko-KR" sz="1100" dirty="0">
              <a:solidFill>
                <a:srgbClr val="00FFCC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r>
              <a:rPr lang="ko-KR" altLang="en-US" sz="1100" b="0" i="0" dirty="0">
                <a:solidFill>
                  <a:srgbClr val="00FFCC"/>
                </a:solidFill>
                <a:effectLst/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한국소비자포럼</a:t>
            </a:r>
            <a:r>
              <a:rPr lang="en-US" altLang="ko-KR" sz="1100" dirty="0">
                <a:solidFill>
                  <a:srgbClr val="00FFCC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endParaRPr lang="ko-KR" altLang="en-US" sz="1100" dirty="0">
              <a:solidFill>
                <a:srgbClr val="00FFCC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DEF3C9C-316B-4124-826E-53B50AFE2B7B}"/>
              </a:ext>
            </a:extLst>
          </p:cNvPr>
          <p:cNvSpPr txBox="1"/>
          <p:nvPr/>
        </p:nvSpPr>
        <p:spPr>
          <a:xfrm>
            <a:off x="0" y="1878"/>
            <a:ext cx="12192000" cy="115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 시험 준비를 안 하는 사람도 다 아는 그 이름</a:t>
            </a:r>
            <a:r>
              <a:rPr lang="en-US" altLang="ko-KR" sz="24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24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 </a:t>
            </a:r>
            <a:r>
              <a:rPr lang="ko-KR" altLang="en-US" sz="2400" i="1" dirty="0" err="1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수험가의</a:t>
            </a:r>
            <a:r>
              <a:rPr lang="ko-KR" altLang="en-US" sz="24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r>
              <a:rPr lang="en-US" altLang="ko-KR" sz="24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G.O.A.T </a:t>
            </a:r>
            <a:r>
              <a:rPr lang="ko-KR" altLang="en-US" sz="24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는 오직 신광은 뿐입니다</a:t>
            </a:r>
            <a:r>
              <a:rPr lang="en-US" altLang="ko-KR" sz="24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r>
              <a:rPr lang="ko-KR" altLang="en-US" sz="24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endParaRPr lang="en-US" altLang="ko-KR" sz="24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4A4F720-42A1-4D44-9018-C9FBB6DF67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860" y="1306742"/>
            <a:ext cx="1588190" cy="316321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E8FC823-B4C2-4D70-BAD1-10E82CC23F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68" y="1306741"/>
            <a:ext cx="1519805" cy="330243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9114F6A-6A0E-4AF4-BE1B-E1E50483D7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886" y="1317574"/>
            <a:ext cx="1620452" cy="324593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916110C-A32B-462D-BE3E-FD5A557C8CD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700" y="1326366"/>
            <a:ext cx="1522285" cy="3237140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56629B5E-4513-4501-941A-2B3F98FD64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365" y="1343950"/>
            <a:ext cx="1465720" cy="3219555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9721481F-8A99-4119-8922-F012264AB3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319" y="1326367"/>
            <a:ext cx="1554981" cy="32214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42E46E-226E-4DF0-8BB9-739680785C71}"/>
              </a:ext>
            </a:extLst>
          </p:cNvPr>
          <p:cNvSpPr txBox="1"/>
          <p:nvPr/>
        </p:nvSpPr>
        <p:spPr>
          <a:xfrm>
            <a:off x="121722" y="242025"/>
            <a:ext cx="17430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+mj-lt"/>
              </a:rPr>
              <a:t>2</a:t>
            </a:r>
            <a:r>
              <a:rPr lang="ko-KR" altLang="en-US" sz="1400" dirty="0">
                <a:latin typeface="+mj-lt"/>
              </a:rPr>
              <a:t>페이지 사진은 </a:t>
            </a:r>
            <a:endParaRPr lang="en-US" altLang="ko-KR" sz="1400" dirty="0">
              <a:latin typeface="+mj-lt"/>
            </a:endParaRPr>
          </a:p>
          <a:p>
            <a:r>
              <a:rPr lang="ko-KR" altLang="en-US" sz="1400" dirty="0">
                <a:latin typeface="+mj-lt"/>
              </a:rPr>
              <a:t>디자인 시 새로운 사진으로 추가 반영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52AA3B-2F3E-D2A2-607B-9D67A8BAD34B}"/>
              </a:ext>
            </a:extLst>
          </p:cNvPr>
          <p:cNvSpPr txBox="1"/>
          <p:nvPr/>
        </p:nvSpPr>
        <p:spPr>
          <a:xfrm>
            <a:off x="-1315844" y="106057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2619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57055E7-B309-44AA-A35E-CEB8829589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8" r="5528"/>
          <a:stretch/>
        </p:blipFill>
        <p:spPr>
          <a:xfrm>
            <a:off x="0" y="-161925"/>
            <a:ext cx="12192000" cy="70199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CDB724-9852-411D-8C7A-10D8718B0F65}"/>
              </a:ext>
            </a:extLst>
          </p:cNvPr>
          <p:cNvSpPr txBox="1"/>
          <p:nvPr/>
        </p:nvSpPr>
        <p:spPr>
          <a:xfrm>
            <a:off x="0" y="-210977"/>
            <a:ext cx="121920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2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Sin.g.e</a:t>
            </a:r>
            <a:r>
              <a:rPr lang="en-US" altLang="ko-KR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The life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이 모든 것을 강의에 집약하여 신광은 교수님은 지금도 여러분의 목표와 함께하고 있습니다</a:t>
            </a:r>
            <a:r>
              <a:rPr lang="en-US" altLang="ko-KR" sz="24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95B403-0779-462E-A249-6F57D13E6E2E}"/>
              </a:ext>
            </a:extLst>
          </p:cNvPr>
          <p:cNvSpPr txBox="1"/>
          <p:nvPr/>
        </p:nvSpPr>
        <p:spPr>
          <a:xfrm>
            <a:off x="38100" y="2391250"/>
            <a:ext cx="12115800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형사 반장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조사반장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폭력주임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형사계장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경찰청 법학 교육 컨텐츠 </a:t>
            </a:r>
            <a:r>
              <a:rPr lang="ko-KR" alt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형소법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담당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경찰종합학교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현 경찰인재개발원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수사학과 교수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경찰대학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경찰수사연수원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해양경찰청 외래교수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중앙경찰학교 형사법 교수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경찰교육원 형사법 교수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청와대 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22 </a:t>
            </a:r>
            <a:r>
              <a:rPr lang="ko-KR" alt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경호대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대통령경호대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서울기동단 등 초빙교수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인천지방검찰청 검사 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시보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경찰청 채용시험 출제위원 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/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감독관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경찰공제회 경찰 실무종합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경찰 실무 </a:t>
            </a:r>
            <a:r>
              <a:rPr lang="ko-KR" alt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Ⅱ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저자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서울디지털대학교 경찰학과 교수</a:t>
            </a:r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C59639-A6C8-4B3F-B22C-310CB93F0A6D}"/>
              </a:ext>
            </a:extLst>
          </p:cNvPr>
          <p:cNvSpPr txBox="1"/>
          <p:nvPr/>
        </p:nvSpPr>
        <p:spPr>
          <a:xfrm>
            <a:off x="109131" y="2364657"/>
            <a:ext cx="24142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</a:rPr>
              <a:t>이력은 </a:t>
            </a:r>
            <a:r>
              <a:rPr lang="ko-KR" altLang="en-US" sz="2000" dirty="0" err="1">
                <a:solidFill>
                  <a:schemeClr val="bg1"/>
                </a:solidFill>
              </a:rPr>
              <a:t>퍼블</a:t>
            </a:r>
            <a:r>
              <a:rPr lang="ko-KR" altLang="en-US" sz="2000" dirty="0">
                <a:solidFill>
                  <a:schemeClr val="bg1"/>
                </a:solidFill>
              </a:rPr>
              <a:t> 진행하여 롤링 설정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72852F-6B4D-02FC-67FC-52F8AD49580C}"/>
              </a:ext>
            </a:extLst>
          </p:cNvPr>
          <p:cNvSpPr txBox="1"/>
          <p:nvPr/>
        </p:nvSpPr>
        <p:spPr>
          <a:xfrm>
            <a:off x="-1315844" y="106057"/>
            <a:ext cx="1107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Section3</a:t>
            </a:r>
          </a:p>
          <a:p>
            <a:endParaRPr lang="en-US" altLang="ko-KR" dirty="0"/>
          </a:p>
          <a:p>
            <a:r>
              <a:rPr lang="ko-KR" altLang="en-US" dirty="0"/>
              <a:t>슬라이드</a:t>
            </a:r>
          </a:p>
        </p:txBody>
      </p:sp>
    </p:spTree>
    <p:extLst>
      <p:ext uri="{BB962C8B-B14F-4D97-AF65-F5344CB8AC3E}">
        <p14:creationId xmlns:p14="http://schemas.microsoft.com/office/powerpoint/2010/main" val="131801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DC7BECF-1F83-4A0F-BCCB-CE1D75F5B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106296-643B-4AA8-9CFF-D426E274A895}"/>
              </a:ext>
            </a:extLst>
          </p:cNvPr>
          <p:cNvSpPr txBox="1"/>
          <p:nvPr/>
        </p:nvSpPr>
        <p:spPr>
          <a:xfrm>
            <a:off x="5505849" y="798417"/>
            <a:ext cx="12191999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 err="1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강의력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r>
              <a:rPr lang="ko-KR" altLang="en-US" sz="1200" i="1" dirty="0" err="1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으로는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누구도 이길 수 없다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★ 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예시가 기가 막혀요 뇌에 </a:t>
            </a:r>
            <a:r>
              <a:rPr lang="ko-KR" altLang="en-US" sz="1200" i="1" dirty="0" err="1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타투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각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…</a:t>
            </a:r>
          </a:p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★ ★ 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타 강사가 아니라 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0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타 강사입니다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★ ★ ★ 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베이스가 없는 사람도 이해할 수 있게 아주 기초적인 것 부 터 깊은 내용 까지 한번에 녹아 내어 버리네요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~ </a:t>
            </a: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초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~ 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능력자 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+_+</a:t>
            </a:r>
          </a:p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★ ★ ★ ★  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진짜 대단한다 저런 </a:t>
            </a:r>
            <a:r>
              <a:rPr lang="ko-KR" altLang="en-US" sz="1200" i="1" dirty="0" err="1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강의력을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가질 </a:t>
            </a:r>
            <a:r>
              <a:rPr lang="ko-KR" altLang="en-US" sz="1200" i="1" dirty="0" err="1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려면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얼마나 공부 해야 할까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★ ★ ★ ★ ★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갓 광은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…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넘 감사합니다 매번 교수님 </a:t>
            </a:r>
            <a:r>
              <a:rPr lang="ko-KR" altLang="en-US" sz="1200" i="1" dirty="0" err="1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강의력에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감탄하며 공부합니다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★ ★ ★ ★ ★ ★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신세계란 말이 딱 이다 진짜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…</a:t>
            </a:r>
          </a:p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★ ★ ★ ★ ★ ★ ★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남들 어렵게 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시간 설명하는 우연방위를 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26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분이라는 시간 투자로 완벽하게 습득했습니다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★ ★ ★ ★ ★ ★ ★ ★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숨겨놓고 혼자만 보고 싶을 정도로 너무 </a:t>
            </a:r>
            <a:r>
              <a:rPr lang="ko-KR" altLang="en-US" sz="1200" i="1" dirty="0" err="1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명강의</a:t>
            </a:r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에요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★ ★ ★ ★ ★ ★ ★ ★ ★ ★</a:t>
            </a:r>
            <a:endParaRPr lang="en-US" altLang="ko-KR" sz="1200" i="1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와 진짜 학설 설명은 탑이다</a:t>
            </a:r>
            <a:r>
              <a:rPr lang="en-US" altLang="ko-KR" sz="1200" i="1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1A7472-0841-4CBB-9C69-645A77EE5885}"/>
              </a:ext>
            </a:extLst>
          </p:cNvPr>
          <p:cNvSpPr txBox="1"/>
          <p:nvPr/>
        </p:nvSpPr>
        <p:spPr>
          <a:xfrm>
            <a:off x="-18926" y="3304012"/>
            <a:ext cx="552477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강의 듣고 감동 받은 적은 처음이네요</a:t>
            </a:r>
            <a:r>
              <a:rPr lang="en-US" altLang="ko-KR" sz="24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24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같은 시대에 살고 있어서 행복하다</a:t>
            </a:r>
            <a:r>
              <a:rPr lang="en-US" altLang="ko-KR" sz="24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6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r>
              <a:rPr lang="ko-KR" altLang="en-US" sz="16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수험생 수강 후기 중</a:t>
            </a:r>
            <a:r>
              <a:rPr lang="en-US" altLang="ko-KR" sz="16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endParaRPr lang="ko-KR" altLang="en-US" sz="1600" b="1" i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5" name="순서도: 연결자 4">
            <a:extLst>
              <a:ext uri="{FF2B5EF4-FFF2-40B4-BE49-F238E27FC236}">
                <a16:creationId xmlns:a16="http://schemas.microsoft.com/office/drawing/2014/main" id="{7B1DD8CD-B9A7-4784-A20F-E833276DAEDC}"/>
              </a:ext>
            </a:extLst>
          </p:cNvPr>
          <p:cNvSpPr/>
          <p:nvPr/>
        </p:nvSpPr>
        <p:spPr>
          <a:xfrm>
            <a:off x="-424451" y="-601165"/>
            <a:ext cx="3436592" cy="3487800"/>
          </a:xfrm>
          <a:prstGeom prst="flowChartConnector">
            <a:avLst/>
          </a:prstGeom>
          <a:solidFill>
            <a:srgbClr val="0099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1000" dirty="0"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오직 </a:t>
            </a:r>
            <a:r>
              <a:rPr lang="ko-KR" altLang="en-US" sz="1600" b="1" u="sng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강의력</a:t>
            </a:r>
            <a:r>
              <a:rPr lang="ko-KR" altLang="en-US" sz="1600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하나로</a:t>
            </a:r>
            <a:endParaRPr lang="en-US" altLang="ko-KR" sz="1600" b="1" u="sng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수많은 수험생과 합격생이 </a:t>
            </a:r>
            <a:endParaRPr lang="en-US" altLang="ko-KR" sz="1600" b="1" u="sng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붙여준 이름 </a:t>
            </a:r>
            <a:r>
              <a:rPr lang="en-US" altLang="ko-KR" sz="1600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‘GOAT</a:t>
            </a:r>
            <a:r>
              <a:rPr lang="ko-KR" altLang="en-US" sz="1600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갓 광은</a:t>
            </a:r>
            <a:r>
              <a:rPr lang="en-US" altLang="ko-KR" sz="1600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F44E61-7E65-37F4-9056-70ED8CAD5738}"/>
              </a:ext>
            </a:extLst>
          </p:cNvPr>
          <p:cNvSpPr txBox="1"/>
          <p:nvPr/>
        </p:nvSpPr>
        <p:spPr>
          <a:xfrm>
            <a:off x="-1315844" y="106057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7012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DE1C3C0-FDE7-40FE-ABCE-6A5B5FBB13AF}"/>
              </a:ext>
            </a:extLst>
          </p:cNvPr>
          <p:cNvSpPr/>
          <p:nvPr/>
        </p:nvSpPr>
        <p:spPr>
          <a:xfrm>
            <a:off x="0" y="3423942"/>
            <a:ext cx="12192000" cy="347296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1EE10C-1BD5-4833-A407-8453BAE36725}"/>
              </a:ext>
            </a:extLst>
          </p:cNvPr>
          <p:cNvSpPr txBox="1"/>
          <p:nvPr/>
        </p:nvSpPr>
        <p:spPr>
          <a:xfrm>
            <a:off x="332642" y="61547"/>
            <a:ext cx="11526716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오직 레전드에게만 허락되는 단어 </a:t>
            </a:r>
            <a:r>
              <a:rPr lang="en-US" altLang="ko-KR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G.O.A.T</a:t>
            </a:r>
            <a:r>
              <a:rPr lang="ko-KR" altLang="en-US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가 전혀 어색하지 않은 이름</a:t>
            </a:r>
            <a:endParaRPr lang="en-US" altLang="ko-KR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72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</a:t>
            </a:r>
            <a:r>
              <a:rPr lang="ko-KR" altLang="en-US" sz="72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형 사 법 신</a:t>
            </a:r>
            <a:r>
              <a:rPr lang="en-US" altLang="ko-KR" sz="72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r>
              <a:rPr lang="ko-KR" altLang="en-US" sz="72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광 은</a:t>
            </a:r>
            <a:r>
              <a:rPr lang="en-US" altLang="ko-KR" sz="7200" b="1" dirty="0">
                <a:solidFill>
                  <a:srgbClr val="0099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</a:t>
            </a:r>
            <a:endParaRPr lang="en-US" altLang="ko-KR" sz="1400" b="1" dirty="0">
              <a:solidFill>
                <a:srgbClr val="0099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지금 형사법 신광은을 선택하는 것 만으로 여러분의 경찰 단기합격에 있어서</a:t>
            </a:r>
            <a:endParaRPr lang="en-US" altLang="ko-KR" sz="2000" b="1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약 </a:t>
            </a:r>
            <a:r>
              <a:rPr lang="en-US" altLang="ko-KR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3,480</a:t>
            </a:r>
            <a:r>
              <a:rPr lang="ko-KR" altLang="en-US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시간 </a:t>
            </a:r>
            <a:r>
              <a:rPr lang="en-US" altLang="ko-KR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/ </a:t>
            </a:r>
            <a:r>
              <a:rPr lang="ko-KR" altLang="en-US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최소 </a:t>
            </a:r>
            <a:r>
              <a:rPr lang="en-US" altLang="ko-KR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5,000,000</a:t>
            </a:r>
            <a:r>
              <a:rPr lang="ko-KR" altLang="en-US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원을 절약 하는 </a:t>
            </a:r>
            <a:r>
              <a:rPr lang="en-US" altLang="ko-KR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</a:t>
            </a:r>
            <a:r>
              <a:rPr lang="ko-KR" altLang="en-US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신의 한 수</a:t>
            </a:r>
            <a:r>
              <a:rPr lang="en-US" altLang="ko-KR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”</a:t>
            </a:r>
            <a:r>
              <a:rPr lang="ko-KR" altLang="en-US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가 될 것 입니다</a:t>
            </a:r>
            <a:r>
              <a:rPr lang="en-US" altLang="ko-KR" sz="2000" b="1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endParaRPr lang="ko-KR" altLang="en-US" sz="2000" b="1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904A9D-A0AE-423E-BA02-6B3B6B5133F2}"/>
              </a:ext>
            </a:extLst>
          </p:cNvPr>
          <p:cNvSpPr txBox="1"/>
          <p:nvPr/>
        </p:nvSpPr>
        <p:spPr>
          <a:xfrm>
            <a:off x="265545" y="5190671"/>
            <a:ext cx="50394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절약한 시간</a:t>
            </a:r>
            <a:endParaRPr lang="en-US" altLang="ko-KR" sz="2000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6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약 </a:t>
            </a:r>
            <a:r>
              <a:rPr lang="en-US" altLang="ko-KR" sz="6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3,480</a:t>
            </a:r>
            <a:r>
              <a:rPr lang="ko-KR" altLang="en-US" sz="6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시간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C167BD-FF55-467F-9237-4B6B736D17A1}"/>
              </a:ext>
            </a:extLst>
          </p:cNvPr>
          <p:cNvSpPr txBox="1"/>
          <p:nvPr/>
        </p:nvSpPr>
        <p:spPr>
          <a:xfrm>
            <a:off x="758647" y="6358709"/>
            <a:ext cx="385982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* 24</a:t>
            </a: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년 </a:t>
            </a:r>
            <a:r>
              <a:rPr lang="en-US" altLang="ko-KR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4</a:t>
            </a: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월 개강</a:t>
            </a:r>
            <a:r>
              <a:rPr lang="en-US" altLang="ko-KR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~24</a:t>
            </a: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년 </a:t>
            </a:r>
            <a:r>
              <a:rPr lang="en-US" altLang="ko-KR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8</a:t>
            </a: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월 까지 </a:t>
            </a:r>
            <a:r>
              <a:rPr lang="ko-KR" altLang="en-US" sz="700" dirty="0" err="1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일자별</a:t>
            </a: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시간 총 합산 기준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111F4C-9640-4E65-BE62-03C7DF0F9F27}"/>
              </a:ext>
            </a:extLst>
          </p:cNvPr>
          <p:cNvSpPr txBox="1"/>
          <p:nvPr/>
        </p:nvSpPr>
        <p:spPr>
          <a:xfrm>
            <a:off x="3965017" y="5240314"/>
            <a:ext cx="967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*</a:t>
            </a:r>
            <a:endParaRPr lang="ko-KR" altLang="en-US" sz="2400" b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FCD0B8-FBF4-4BA4-A8B0-6299CF5CE8BB}"/>
              </a:ext>
            </a:extLst>
          </p:cNvPr>
          <p:cNvSpPr txBox="1"/>
          <p:nvPr/>
        </p:nvSpPr>
        <p:spPr>
          <a:xfrm>
            <a:off x="5457092" y="2433677"/>
            <a:ext cx="967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**</a:t>
            </a:r>
            <a:endParaRPr lang="ko-KR" altLang="en-US" sz="2400" b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7C26F-282D-4433-BB4C-E29143D0F9C1}"/>
              </a:ext>
            </a:extLst>
          </p:cNvPr>
          <p:cNvSpPr txBox="1"/>
          <p:nvPr/>
        </p:nvSpPr>
        <p:spPr>
          <a:xfrm>
            <a:off x="3497876" y="2433677"/>
            <a:ext cx="967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*</a:t>
            </a:r>
            <a:endParaRPr lang="ko-KR" altLang="en-US" sz="2400" b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F0FF88-B1D6-4B07-BEAE-9A60901E04E0}"/>
              </a:ext>
            </a:extLst>
          </p:cNvPr>
          <p:cNvSpPr txBox="1"/>
          <p:nvPr/>
        </p:nvSpPr>
        <p:spPr>
          <a:xfrm>
            <a:off x="5783029" y="5096232"/>
            <a:ext cx="65953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절약한 비용</a:t>
            </a:r>
            <a:endParaRPr lang="en-US" altLang="ko-KR" sz="2000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6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최소 </a:t>
            </a:r>
            <a:r>
              <a:rPr lang="en-US" altLang="ko-KR" sz="6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5,000,000</a:t>
            </a:r>
            <a:r>
              <a:rPr lang="ko-KR" altLang="en-US" sz="6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A7BFD4-D080-4305-84BE-00DD67EF4860}"/>
              </a:ext>
            </a:extLst>
          </p:cNvPr>
          <p:cNvSpPr txBox="1"/>
          <p:nvPr/>
        </p:nvSpPr>
        <p:spPr>
          <a:xfrm>
            <a:off x="11351802" y="5096232"/>
            <a:ext cx="967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**</a:t>
            </a:r>
            <a:endParaRPr lang="ko-KR" altLang="en-US" sz="2400" b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8E30D8-81F9-4680-9624-4E698C623410}"/>
              </a:ext>
            </a:extLst>
          </p:cNvPr>
          <p:cNvSpPr txBox="1"/>
          <p:nvPr/>
        </p:nvSpPr>
        <p:spPr>
          <a:xfrm>
            <a:off x="7389878" y="6289951"/>
            <a:ext cx="3859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24</a:t>
            </a: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년 </a:t>
            </a:r>
            <a:r>
              <a:rPr lang="en-US" altLang="ko-KR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차 시험 이후 재도전 시 발생되는 고시원</a:t>
            </a:r>
            <a:r>
              <a:rPr lang="en-US" altLang="ko-KR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/</a:t>
            </a: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고시식당</a:t>
            </a:r>
            <a:r>
              <a:rPr lang="en-US" altLang="ko-KR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/</a:t>
            </a: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교재 추가 비용 합산 기준</a:t>
            </a:r>
            <a:endParaRPr lang="en-US" altLang="ko-KR" sz="700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7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미래인재 수험생 인터뷰 및 설문조사 내용 중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533F1-F2EA-4B54-91EA-75F279456F27}"/>
              </a:ext>
            </a:extLst>
          </p:cNvPr>
          <p:cNvGrpSpPr/>
          <p:nvPr/>
        </p:nvGrpSpPr>
        <p:grpSpPr>
          <a:xfrm>
            <a:off x="1931689" y="3246288"/>
            <a:ext cx="8328621" cy="1234547"/>
            <a:chOff x="5338396" y="3908018"/>
            <a:chExt cx="8328621" cy="123454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5A68F00-37D7-4196-89AA-D448E754F8BC}"/>
                </a:ext>
              </a:extLst>
            </p:cNvPr>
            <p:cNvSpPr txBox="1"/>
            <p:nvPr/>
          </p:nvSpPr>
          <p:spPr>
            <a:xfrm>
              <a:off x="6642588" y="4078694"/>
              <a:ext cx="503945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20,000,000</a:t>
              </a:r>
              <a:r>
                <a:rPr lang="ko-KR" altLang="en-US" sz="6000" dirty="0">
                  <a:latin typeface="나눔바른고딕 UltraLight" panose="00000300000000000000" pitchFamily="2" charset="-127"/>
                  <a:ea typeface="나눔바른고딕 UltraLight" panose="00000300000000000000" pitchFamily="2" charset="-127"/>
                </a:rPr>
                <a:t>원</a:t>
              </a: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3942CB5-C36C-452C-857E-EAD8C1EF3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8396" y="3908018"/>
              <a:ext cx="8328621" cy="1234547"/>
            </a:xfrm>
            <a:prstGeom prst="rect">
              <a:avLst/>
            </a:prstGeom>
            <a:ln w="57150">
              <a:solidFill>
                <a:srgbClr val="00FFCC"/>
              </a:solidFill>
            </a:ln>
            <a:scene3d>
              <a:camera prst="perspectiveFront"/>
              <a:lightRig rig="threePt" dir="t"/>
            </a:scene3d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472FD91B-8C6E-4567-9528-1442BB36E0F9}"/>
                </a:ext>
              </a:extLst>
            </p:cNvPr>
            <p:cNvSpPr/>
            <p:nvPr/>
          </p:nvSpPr>
          <p:spPr>
            <a:xfrm>
              <a:off x="6268915" y="4184056"/>
              <a:ext cx="373673" cy="2120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B986D00-E6DA-46D7-972F-F4CBB45F74C7}"/>
                </a:ext>
              </a:extLst>
            </p:cNvPr>
            <p:cNvSpPr/>
            <p:nvPr/>
          </p:nvSpPr>
          <p:spPr>
            <a:xfrm>
              <a:off x="6904892" y="4204573"/>
              <a:ext cx="373673" cy="2120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002965B0-08F3-4199-9848-0F06920916D9}"/>
                </a:ext>
              </a:extLst>
            </p:cNvPr>
            <p:cNvSpPr/>
            <p:nvPr/>
          </p:nvSpPr>
          <p:spPr>
            <a:xfrm>
              <a:off x="12405211" y="4396153"/>
              <a:ext cx="642573" cy="2120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59D3273-93F6-4035-90A7-4FF5B6A7431B}"/>
                </a:ext>
              </a:extLst>
            </p:cNvPr>
            <p:cNvSpPr/>
            <p:nvPr/>
          </p:nvSpPr>
          <p:spPr>
            <a:xfrm>
              <a:off x="5923821" y="3926847"/>
              <a:ext cx="1277079" cy="2120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D9FA61BD-35BF-4644-9196-C3F5A265DC71}"/>
              </a:ext>
            </a:extLst>
          </p:cNvPr>
          <p:cNvSpPr txBox="1"/>
          <p:nvPr/>
        </p:nvSpPr>
        <p:spPr>
          <a:xfrm>
            <a:off x="4228787" y="4197947"/>
            <a:ext cx="6031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신광은 교수님 </a:t>
            </a:r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일 </a:t>
            </a:r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제 강의 댓글 발췌</a:t>
            </a:r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endParaRPr lang="ko-KR" altLang="en-US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3" name="순서도: 수동 연산 2">
            <a:extLst>
              <a:ext uri="{FF2B5EF4-FFF2-40B4-BE49-F238E27FC236}">
                <a16:creationId xmlns:a16="http://schemas.microsoft.com/office/drawing/2014/main" id="{F8B30D8B-DE36-44E1-9D94-7B257161050E}"/>
              </a:ext>
            </a:extLst>
          </p:cNvPr>
          <p:cNvSpPr/>
          <p:nvPr/>
        </p:nvSpPr>
        <p:spPr>
          <a:xfrm rot="16200000">
            <a:off x="428939" y="3397145"/>
            <a:ext cx="2110249" cy="932830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  <a:scene3d>
            <a:camera prst="perspectiveRelaxedModerately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순서도: 수동 연산 27">
            <a:extLst>
              <a:ext uri="{FF2B5EF4-FFF2-40B4-BE49-F238E27FC236}">
                <a16:creationId xmlns:a16="http://schemas.microsoft.com/office/drawing/2014/main" id="{D44FEAF8-FA52-48BB-BC26-5519BCB709F3}"/>
              </a:ext>
            </a:extLst>
          </p:cNvPr>
          <p:cNvSpPr/>
          <p:nvPr/>
        </p:nvSpPr>
        <p:spPr>
          <a:xfrm rot="5400000">
            <a:off x="9652127" y="3374056"/>
            <a:ext cx="2110249" cy="932830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  <a:scene3d>
            <a:camera prst="perspectiveRelaxedModerately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A5FE3C-6DD6-4E3D-A9BA-C1E7AA26BFAB}"/>
              </a:ext>
            </a:extLst>
          </p:cNvPr>
          <p:cNvSpPr txBox="1"/>
          <p:nvPr/>
        </p:nvSpPr>
        <p:spPr>
          <a:xfrm>
            <a:off x="10240836" y="729779"/>
            <a:ext cx="230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비용 </a:t>
            </a:r>
            <a:r>
              <a:rPr lang="ko-KR" altLang="en-US" dirty="0" err="1"/>
              <a:t>퍼블</a:t>
            </a:r>
            <a:r>
              <a:rPr lang="ko-KR" altLang="en-US" dirty="0"/>
              <a:t> 처리하여 실시간 반영 되도록 처리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CBFF64-0D05-8234-5BED-65E6D9C1BE08}"/>
              </a:ext>
            </a:extLst>
          </p:cNvPr>
          <p:cNvSpPr txBox="1"/>
          <p:nvPr/>
        </p:nvSpPr>
        <p:spPr>
          <a:xfrm>
            <a:off x="-1315844" y="106057"/>
            <a:ext cx="28296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Section5</a:t>
            </a:r>
          </a:p>
          <a:p>
            <a:r>
              <a:rPr lang="ko-KR" altLang="en-US" dirty="0"/>
              <a:t>숫자카운트 모션 스크립트</a:t>
            </a:r>
          </a:p>
        </p:txBody>
      </p:sp>
    </p:spTree>
    <p:extLst>
      <p:ext uri="{BB962C8B-B14F-4D97-AF65-F5344CB8AC3E}">
        <p14:creationId xmlns:p14="http://schemas.microsoft.com/office/powerpoint/2010/main" val="1849576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75F514-0DB2-484F-8C37-25868D9EA5BC}"/>
              </a:ext>
            </a:extLst>
          </p:cNvPr>
          <p:cNvSpPr txBox="1"/>
          <p:nvPr/>
        </p:nvSpPr>
        <p:spPr>
          <a:xfrm>
            <a:off x="35169" y="85493"/>
            <a:ext cx="12121661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강의 대회 대통령상 등 다수의 수상경력 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형사반장 등 수많은 실전 경력 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외계인도 쉽게 이해시킬 수 있는 검증된 </a:t>
            </a:r>
            <a:r>
              <a:rPr lang="ko-KR" altLang="en-US" dirty="0" err="1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강의력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…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형사법 더 고민할 필요가 없습니다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여기에 수많은 수험생을 합격생으로 만든 완성된 커리큘럼 까지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!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FF12A2CC-0378-4C0F-9577-E203500266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3914037"/>
              </p:ext>
            </p:extLst>
          </p:nvPr>
        </p:nvGraphicFramePr>
        <p:xfrm>
          <a:off x="339486" y="2022233"/>
          <a:ext cx="11538925" cy="35345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33842">
                  <a:extLst>
                    <a:ext uri="{9D8B030D-6E8A-4147-A177-3AD203B41FA5}">
                      <a16:colId xmlns:a16="http://schemas.microsoft.com/office/drawing/2014/main" val="564303668"/>
                    </a:ext>
                  </a:extLst>
                </a:gridCol>
                <a:gridCol w="2133842">
                  <a:extLst>
                    <a:ext uri="{9D8B030D-6E8A-4147-A177-3AD203B41FA5}">
                      <a16:colId xmlns:a16="http://schemas.microsoft.com/office/drawing/2014/main" val="1223184795"/>
                    </a:ext>
                  </a:extLst>
                </a:gridCol>
                <a:gridCol w="1501779">
                  <a:extLst>
                    <a:ext uri="{9D8B030D-6E8A-4147-A177-3AD203B41FA5}">
                      <a16:colId xmlns:a16="http://schemas.microsoft.com/office/drawing/2014/main" val="3180973709"/>
                    </a:ext>
                  </a:extLst>
                </a:gridCol>
                <a:gridCol w="1923154">
                  <a:extLst>
                    <a:ext uri="{9D8B030D-6E8A-4147-A177-3AD203B41FA5}">
                      <a16:colId xmlns:a16="http://schemas.microsoft.com/office/drawing/2014/main" val="3160828555"/>
                    </a:ext>
                  </a:extLst>
                </a:gridCol>
                <a:gridCol w="1923154">
                  <a:extLst>
                    <a:ext uri="{9D8B030D-6E8A-4147-A177-3AD203B41FA5}">
                      <a16:colId xmlns:a16="http://schemas.microsoft.com/office/drawing/2014/main" val="3950503089"/>
                    </a:ext>
                  </a:extLst>
                </a:gridCol>
                <a:gridCol w="1923154">
                  <a:extLst>
                    <a:ext uri="{9D8B030D-6E8A-4147-A177-3AD203B41FA5}">
                      <a16:colId xmlns:a16="http://schemas.microsoft.com/office/drawing/2014/main" val="633221049"/>
                    </a:ext>
                  </a:extLst>
                </a:gridCol>
              </a:tblGrid>
              <a:tr h="64935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All-in-one</a:t>
                      </a:r>
                      <a:endParaRPr lang="ko-KR" altLang="en-US" sz="16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심화기출</a:t>
                      </a:r>
                      <a:endParaRPr lang="ko-KR" altLang="en-US" sz="16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합격으로 가는 마지막 골든 타임 </a:t>
                      </a:r>
                      <a:r>
                        <a:rPr lang="en-US" altLang="ko-KR" sz="1600" dirty="0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[</a:t>
                      </a:r>
                      <a:r>
                        <a:rPr lang="ko-KR" altLang="en-US" sz="1600" dirty="0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파이널 </a:t>
                      </a:r>
                      <a:r>
                        <a:rPr lang="en-US" altLang="ko-KR" sz="1600" dirty="0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3</a:t>
                      </a:r>
                      <a:r>
                        <a:rPr lang="ko-KR" altLang="en-US" sz="1600" dirty="0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단계</a:t>
                      </a:r>
                      <a:r>
                        <a:rPr lang="en-US" altLang="ko-KR" sz="1600" dirty="0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]</a:t>
                      </a:r>
                      <a:endParaRPr lang="ko-KR" altLang="en-US" sz="16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172598"/>
                  </a:ext>
                </a:extLst>
              </a:tr>
              <a:tr h="3987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기본이론</a:t>
                      </a:r>
                      <a:endParaRPr lang="en-US" altLang="ko-KR" sz="16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바른고딕 UltraLight" panose="00000300000000000000" pitchFamily="2" charset="-127"/>
                          <a:ea typeface="나눔바른고딕 UltraLight" panose="00000300000000000000" pitchFamily="2" charset="-127"/>
                        </a:rPr>
                        <a:t>심화이론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859252"/>
                  </a:ext>
                </a:extLst>
              </a:tr>
              <a:tr h="2486423"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1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나눔바른고딕 UltraLight" panose="00000300000000000000" pitchFamily="2" charset="-127"/>
                        <a:ea typeface="나눔바른고딕 UltraLight" panose="000003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3217224"/>
                  </a:ext>
                </a:extLst>
              </a:tr>
            </a:tbl>
          </a:graphicData>
        </a:graphic>
      </p:graphicFrame>
      <p:sp>
        <p:nvSpPr>
          <p:cNvPr id="10" name="말풍선: 모서리가 둥근 사각형 9">
            <a:extLst>
              <a:ext uri="{FF2B5EF4-FFF2-40B4-BE49-F238E27FC236}">
                <a16:creationId xmlns:a16="http://schemas.microsoft.com/office/drawing/2014/main" id="{459C8443-4DFC-4D6F-B5B1-829A023DCCB9}"/>
              </a:ext>
            </a:extLst>
          </p:cNvPr>
          <p:cNvSpPr/>
          <p:nvPr/>
        </p:nvSpPr>
        <p:spPr>
          <a:xfrm>
            <a:off x="218340" y="2457742"/>
            <a:ext cx="879231" cy="255411"/>
          </a:xfrm>
          <a:prstGeom prst="wedgeRoundRectCallout">
            <a:avLst>
              <a:gd name="adj1" fmla="val 36167"/>
              <a:gd name="adj2" fmla="val 76270"/>
              <a:gd name="adj3" fmla="val 16667"/>
            </a:avLst>
          </a:prstGeom>
          <a:solidFill>
            <a:srgbClr val="0066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err="1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초시생</a:t>
            </a:r>
            <a:r>
              <a:rPr lang="ko-KR" altLang="en-US" sz="1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필수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3179E00-3BF5-4750-9481-22AA31AABBE1}"/>
              </a:ext>
            </a:extLst>
          </p:cNvPr>
          <p:cNvSpPr/>
          <p:nvPr/>
        </p:nvSpPr>
        <p:spPr>
          <a:xfrm>
            <a:off x="6242538" y="3349871"/>
            <a:ext cx="1547447" cy="325316"/>
          </a:xfrm>
          <a:prstGeom prst="rect">
            <a:avLst/>
          </a:prstGeom>
          <a:solidFill>
            <a:srgbClr val="0066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12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단계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FBB1A8D-F37D-4185-AA5D-E548C0D2571D}"/>
              </a:ext>
            </a:extLst>
          </p:cNvPr>
          <p:cNvSpPr/>
          <p:nvPr/>
        </p:nvSpPr>
        <p:spPr>
          <a:xfrm>
            <a:off x="8210550" y="3349871"/>
            <a:ext cx="1547447" cy="325316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</a:t>
            </a:r>
            <a:r>
              <a:rPr lang="ko-KR" altLang="en-US" sz="12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단계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9DCB2B2-E204-4B53-94D1-73B5D8A48C94}"/>
              </a:ext>
            </a:extLst>
          </p:cNvPr>
          <p:cNvSpPr/>
          <p:nvPr/>
        </p:nvSpPr>
        <p:spPr>
          <a:xfrm>
            <a:off x="10178562" y="3349871"/>
            <a:ext cx="1547447" cy="32531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3</a:t>
            </a:r>
            <a:r>
              <a:rPr lang="ko-KR" altLang="en-US" sz="12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단계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FEF2F5-E80A-476A-9D64-13005DC21138}"/>
              </a:ext>
            </a:extLst>
          </p:cNvPr>
          <p:cNvSpPr txBox="1"/>
          <p:nvPr/>
        </p:nvSpPr>
        <p:spPr>
          <a:xfrm>
            <a:off x="9640766" y="4075238"/>
            <a:ext cx="2623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시험 전 </a:t>
            </a:r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Last Dance</a:t>
            </a:r>
          </a:p>
          <a:p>
            <a:pPr algn="ctr"/>
            <a:endParaRPr lang="en-US" altLang="ko-KR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 </a:t>
            </a:r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신의 한 수 최종 점검 </a:t>
            </a:r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”</a:t>
            </a:r>
            <a:endParaRPr lang="ko-KR" altLang="en-US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54B74C52-6D40-44E6-A7AC-88A41EE26987}"/>
              </a:ext>
            </a:extLst>
          </p:cNvPr>
          <p:cNvSpPr/>
          <p:nvPr/>
        </p:nvSpPr>
        <p:spPr>
          <a:xfrm>
            <a:off x="10385547" y="2059692"/>
            <a:ext cx="1133476" cy="255411"/>
          </a:xfrm>
          <a:prstGeom prst="wedgeRoundRectCallout">
            <a:avLst>
              <a:gd name="adj1" fmla="val -46833"/>
              <a:gd name="adj2" fmla="val 86597"/>
              <a:gd name="adj3" fmla="val 16667"/>
            </a:avLst>
          </a:prstGeom>
          <a:solidFill>
            <a:srgbClr val="0066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합격생 </a:t>
            </a:r>
            <a:r>
              <a:rPr lang="en-US" altLang="ko-KR" sz="1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98% </a:t>
            </a:r>
            <a:r>
              <a:rPr lang="ko-KR" altLang="en-US" sz="1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수강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3D0239-599D-49FE-97FE-E4EFA6EE1D04}"/>
              </a:ext>
            </a:extLst>
          </p:cNvPr>
          <p:cNvSpPr txBox="1"/>
          <p:nvPr/>
        </p:nvSpPr>
        <p:spPr>
          <a:xfrm>
            <a:off x="7672754" y="4075238"/>
            <a:ext cx="26230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합격생에게 실제 시험과 </a:t>
            </a:r>
            <a:endParaRPr lang="en-US" altLang="ko-KR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가장 유사했다고 평가되는</a:t>
            </a:r>
            <a:endParaRPr lang="en-US" altLang="ko-KR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 </a:t>
            </a:r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 범위 동형 모의고사 </a:t>
            </a:r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”</a:t>
            </a:r>
            <a:endParaRPr lang="ko-KR" altLang="en-US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8C12F7-70DC-4577-8957-B0BDD6C47C5C}"/>
              </a:ext>
            </a:extLst>
          </p:cNvPr>
          <p:cNvSpPr txBox="1"/>
          <p:nvPr/>
        </p:nvSpPr>
        <p:spPr>
          <a:xfrm>
            <a:off x="5775080" y="4077498"/>
            <a:ext cx="26230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진도별로 출제 가능성 높은 </a:t>
            </a:r>
            <a:endParaRPr lang="en-US" altLang="ko-KR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예상 문제만 선별</a:t>
            </a:r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&amp;</a:t>
            </a:r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약점 보완</a:t>
            </a:r>
            <a:endParaRPr lang="en-US" altLang="ko-KR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 </a:t>
            </a:r>
            <a:r>
              <a:rPr lang="ko-KR" altLang="en-US" sz="1200" i="1" dirty="0" err="1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진도별</a:t>
            </a:r>
            <a:r>
              <a:rPr lang="ko-KR" altLang="en-US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문제풀이 </a:t>
            </a:r>
            <a:r>
              <a:rPr lang="en-US" altLang="ko-KR" sz="12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”</a:t>
            </a:r>
            <a:endParaRPr lang="ko-KR" altLang="en-US" sz="12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E2FCD2-DB6B-4A26-A740-0B6FEE09D507}"/>
              </a:ext>
            </a:extLst>
          </p:cNvPr>
          <p:cNvSpPr txBox="1"/>
          <p:nvPr/>
        </p:nvSpPr>
        <p:spPr>
          <a:xfrm>
            <a:off x="357070" y="3189129"/>
            <a:ext cx="20945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</a:t>
            </a:r>
            <a:r>
              <a:rPr lang="ko-KR" altLang="en-US" sz="12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기본 강의 하나만 듣고</a:t>
            </a:r>
            <a:endParaRPr lang="en-US" altLang="ko-KR" sz="1200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12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90</a:t>
            </a:r>
            <a:r>
              <a:rPr lang="ko-KR" altLang="en-US" sz="12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점도 무난했다</a:t>
            </a:r>
            <a:r>
              <a:rPr lang="en-US" altLang="ko-KR" sz="12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</a:t>
            </a:r>
          </a:p>
          <a:p>
            <a:pPr algn="ctr"/>
            <a:r>
              <a:rPr lang="en-US" altLang="ko-KR" sz="8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r>
              <a:rPr lang="ko-KR" altLang="en-US" sz="8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합격생 수기 발췌</a:t>
            </a:r>
            <a:r>
              <a:rPr lang="en-US" altLang="ko-KR" sz="800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-</a:t>
            </a:r>
            <a:endParaRPr lang="ko-KR" altLang="en-US" sz="800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DE28EB-9AE9-48CA-B212-9BAB6FB9AE1A}"/>
              </a:ext>
            </a:extLst>
          </p:cNvPr>
          <p:cNvSpPr txBox="1"/>
          <p:nvPr/>
        </p:nvSpPr>
        <p:spPr>
          <a:xfrm>
            <a:off x="102575" y="3903784"/>
            <a:ext cx="262303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i="1" u="sng" dirty="0">
                <a:solidFill>
                  <a:srgbClr val="FF000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기본 강의 하나로 </a:t>
            </a:r>
            <a:r>
              <a:rPr lang="en-US" altLang="ko-KR" sz="900" i="1" u="sng" dirty="0">
                <a:solidFill>
                  <a:srgbClr val="FF000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90</a:t>
            </a:r>
            <a:r>
              <a:rPr lang="ko-KR" altLang="en-US" sz="900" i="1" u="sng" dirty="0">
                <a:solidFill>
                  <a:srgbClr val="FF000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점이 될 수 이유는</a:t>
            </a:r>
            <a:r>
              <a:rPr lang="en-US" altLang="ko-KR" sz="900" i="1" u="sng" dirty="0">
                <a:solidFill>
                  <a:srgbClr val="FF000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?</a:t>
            </a:r>
          </a:p>
          <a:p>
            <a:pPr algn="ctr"/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900" b="1" i="1" u="sng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“Point1) </a:t>
            </a:r>
            <a:r>
              <a:rPr lang="ko-KR" altLang="en-US" sz="900" b="1" i="1" u="sng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형사법 바이블 신광은 기본서</a:t>
            </a:r>
            <a:r>
              <a:rPr lang="en-US" altLang="ko-KR" sz="900" b="1" i="1" u="sng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”</a:t>
            </a: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전 직렬 기출 지문 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100% 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반영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출제된 모든 판례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&amp;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최신판례 전체 수록 등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+</a:t>
            </a:r>
          </a:p>
          <a:p>
            <a:pPr algn="ctr"/>
            <a:r>
              <a:rPr lang="en-US" altLang="ko-KR" sz="900" b="1" i="1" u="sng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Point2) </a:t>
            </a:r>
            <a:r>
              <a:rPr lang="ko-KR" altLang="en-US" sz="900" b="1" i="1" u="sng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외계인도 이해시키는 압도적 </a:t>
            </a:r>
            <a:r>
              <a:rPr lang="ko-KR" altLang="en-US" sz="900" b="1" i="1" u="sng" dirty="0" err="1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강의력</a:t>
            </a:r>
            <a:r>
              <a:rPr lang="ko-KR" altLang="en-US" sz="900" b="1" i="1" u="sng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endParaRPr lang="en-US" altLang="ko-KR" sz="900" b="1" i="1" u="sng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26" name="말풍선: 모서리가 둥근 사각형 25">
            <a:extLst>
              <a:ext uri="{FF2B5EF4-FFF2-40B4-BE49-F238E27FC236}">
                <a16:creationId xmlns:a16="http://schemas.microsoft.com/office/drawing/2014/main" id="{1D9953C5-5B3E-433D-91FF-45F6BB0B92E4}"/>
              </a:ext>
            </a:extLst>
          </p:cNvPr>
          <p:cNvSpPr/>
          <p:nvPr/>
        </p:nvSpPr>
        <p:spPr>
          <a:xfrm>
            <a:off x="3546719" y="2458932"/>
            <a:ext cx="879231" cy="255411"/>
          </a:xfrm>
          <a:prstGeom prst="wedgeRoundRectCallout">
            <a:avLst>
              <a:gd name="adj1" fmla="val 3167"/>
              <a:gd name="adj2" fmla="val 90039"/>
              <a:gd name="adj3" fmla="val 16667"/>
            </a:avLst>
          </a:prstGeom>
          <a:solidFill>
            <a:srgbClr val="0066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재시생</a:t>
            </a:r>
            <a:r>
              <a:rPr lang="ko-KR" altLang="en-US" sz="10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필수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69C302-8DEB-4877-BB22-8E3D581C9E2E}"/>
              </a:ext>
            </a:extLst>
          </p:cNvPr>
          <p:cNvSpPr txBox="1"/>
          <p:nvPr/>
        </p:nvSpPr>
        <p:spPr>
          <a:xfrm>
            <a:off x="2499460" y="3369179"/>
            <a:ext cx="2094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 Point1) 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판례 분석 </a:t>
            </a:r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”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endParaRPr lang="en-US" altLang="ko-KR" sz="900" b="1" i="1" u="sng" dirty="0">
              <a:solidFill>
                <a:srgbClr val="0066FF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이해를 위한 사실관계부터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관련된 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이론까지 심화 학습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sz="900" i="1" dirty="0">
              <a:solidFill>
                <a:srgbClr val="0066FF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 Point2) 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학설 분석 </a:t>
            </a:r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” </a:t>
            </a: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자주 출제되는 학설을 심도 있게 학습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sz="900" b="1" i="1" u="sng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 Point3) 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단권화 최적화 </a:t>
            </a:r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</a:t>
            </a:r>
          </a:p>
          <a:p>
            <a:pPr algn="ctr"/>
            <a:endParaRPr lang="en-US" altLang="ko-KR" sz="900" i="1" dirty="0">
              <a:solidFill>
                <a:srgbClr val="0066FF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 Point4) 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복습</a:t>
            </a:r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/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기출 최적화</a:t>
            </a:r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</a:t>
            </a:r>
            <a:endParaRPr lang="en-US" altLang="ko-KR" sz="900" i="1" dirty="0">
              <a:solidFill>
                <a:srgbClr val="0066FF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반드시 봐야하는 기출 위주로 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기출과 복습을 동시에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!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00B32AE-9264-4064-B381-7C6E01FD957E}"/>
              </a:ext>
            </a:extLst>
          </p:cNvPr>
          <p:cNvSpPr txBox="1"/>
          <p:nvPr/>
        </p:nvSpPr>
        <p:spPr>
          <a:xfrm>
            <a:off x="4591049" y="3096949"/>
            <a:ext cx="15474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 Point1) 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뜯어먹는 기출 </a:t>
            </a:r>
            <a:endParaRPr lang="en-US" altLang="ko-KR" sz="900" b="1" i="1" u="sng" dirty="0">
              <a:solidFill>
                <a:srgbClr val="0066FF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단순 암기식 기출 학습을 지양하고 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OX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훈련을 통해 출제 가능한 기출지문 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뜯어먹는 수준으로 완벽히 학습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“ Point2) 15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개년 기출 총정리</a:t>
            </a:r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” </a:t>
            </a:r>
          </a:p>
          <a:p>
            <a:pPr algn="ctr"/>
            <a:r>
              <a:rPr lang="en-US" altLang="ko-KR" sz="9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09~23</a:t>
            </a:r>
            <a:r>
              <a:rPr lang="ko-KR" altLang="en-US" sz="900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년 까지</a:t>
            </a:r>
            <a:endParaRPr lang="en-US" altLang="ko-KR" sz="900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채용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/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승진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/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간부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/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해경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+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기타 전 직렬 기출 문항 수록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sz="900" b="1" i="1" u="sng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++“ Point3) 1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일 </a:t>
            </a:r>
            <a:r>
              <a:rPr lang="en-US" altLang="ko-KR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900" b="1" i="1" u="sng" dirty="0">
                <a:solidFill>
                  <a:srgbClr val="0066FF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제</a:t>
            </a:r>
            <a:endParaRPr lang="en-US" altLang="ko-KR" sz="900" b="1" i="1" u="sng" dirty="0">
              <a:solidFill>
                <a:srgbClr val="0066FF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누적 조회 수 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4,715,000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회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하루 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5~10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분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기출</a:t>
            </a:r>
            <a:r>
              <a:rPr lang="en-US" altLang="ko-KR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&amp;</a:t>
            </a:r>
            <a:r>
              <a:rPr lang="ko-KR" altLang="en-US" sz="900" i="1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변형 문제까지 완벽하게</a:t>
            </a:r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sz="900" i="1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F647A108-678C-463E-9D81-1E7DAAD04F59}"/>
              </a:ext>
            </a:extLst>
          </p:cNvPr>
          <p:cNvSpPr/>
          <p:nvPr/>
        </p:nvSpPr>
        <p:spPr>
          <a:xfrm>
            <a:off x="4409094" y="1801234"/>
            <a:ext cx="712177" cy="74991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700" i="1" dirty="0">
                <a:solidFill>
                  <a:srgbClr val="FFFF0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23.11</a:t>
            </a:r>
            <a:r>
              <a:rPr lang="ko-KR" altLang="en-US" sz="700" i="1" dirty="0">
                <a:solidFill>
                  <a:srgbClr val="FFFF0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월 개강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9650D7C-D2AB-4789-BAE7-56F77032843A}"/>
              </a:ext>
            </a:extLst>
          </p:cNvPr>
          <p:cNvSpPr/>
          <p:nvPr/>
        </p:nvSpPr>
        <p:spPr>
          <a:xfrm>
            <a:off x="6221527" y="1801234"/>
            <a:ext cx="712177" cy="74991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700" i="1" dirty="0">
                <a:solidFill>
                  <a:srgbClr val="FFFF0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24.1</a:t>
            </a:r>
            <a:r>
              <a:rPr lang="ko-KR" altLang="en-US" sz="700" i="1" dirty="0">
                <a:solidFill>
                  <a:srgbClr val="FFFF0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월 개강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57A642-7484-D31F-B12F-FA4AC7C7C06C}"/>
              </a:ext>
            </a:extLst>
          </p:cNvPr>
          <p:cNvSpPr txBox="1"/>
          <p:nvPr/>
        </p:nvSpPr>
        <p:spPr>
          <a:xfrm>
            <a:off x="-1315844" y="106057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4231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514DE0F-5F34-4DC4-B682-CC1481627DDE}"/>
              </a:ext>
            </a:extLst>
          </p:cNvPr>
          <p:cNvSpPr/>
          <p:nvPr/>
        </p:nvSpPr>
        <p:spPr>
          <a:xfrm>
            <a:off x="1063866" y="1063869"/>
            <a:ext cx="10084777" cy="374552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실행 단추: 앞으로 또는 다음으로 이동 3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1DD70C5B-269B-41A4-8142-F29C94A503EF}"/>
              </a:ext>
            </a:extLst>
          </p:cNvPr>
          <p:cNvSpPr/>
          <p:nvPr/>
        </p:nvSpPr>
        <p:spPr>
          <a:xfrm>
            <a:off x="5035063" y="2066194"/>
            <a:ext cx="1969477" cy="1863969"/>
          </a:xfrm>
          <a:prstGeom prst="actionButtonForwardNex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3FBE6F-718B-47BA-B9BD-94F3DF1E935E}"/>
              </a:ext>
            </a:extLst>
          </p:cNvPr>
          <p:cNvSpPr txBox="1"/>
          <p:nvPr/>
        </p:nvSpPr>
        <p:spPr>
          <a:xfrm>
            <a:off x="2787167" y="1450733"/>
            <a:ext cx="6444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2024 </a:t>
            </a:r>
            <a:r>
              <a:rPr lang="ko-KR" altLang="en-US" dirty="0" err="1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심화기출</a:t>
            </a:r>
            <a:r>
              <a:rPr lang="en-US" altLang="ko-KR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(11</a:t>
            </a:r>
            <a:r>
              <a:rPr lang="ko-KR" altLang="en-US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월 개강</a:t>
            </a:r>
            <a:r>
              <a:rPr lang="en-US" altLang="ko-KR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OT </a:t>
            </a:r>
            <a:r>
              <a:rPr lang="ko-KR" altLang="en-US" dirty="0">
                <a:solidFill>
                  <a:schemeClr val="bg1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영상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C976241-73D5-4B4D-B127-92B434A9C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866" y="4935908"/>
            <a:ext cx="10084777" cy="170228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D62DADF-A7D7-4639-B97C-BDC255AF739D}"/>
              </a:ext>
            </a:extLst>
          </p:cNvPr>
          <p:cNvSpPr/>
          <p:nvPr/>
        </p:nvSpPr>
        <p:spPr>
          <a:xfrm>
            <a:off x="3121269" y="4976451"/>
            <a:ext cx="4176347" cy="3076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형사법 기출은 신광은 입니다</a:t>
            </a:r>
            <a:r>
              <a:rPr lang="en-US" altLang="ko-KR" sz="1200" dirty="0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endParaRPr lang="ko-KR" altLang="en-US" sz="1200" dirty="0">
              <a:solidFill>
                <a:srgbClr val="002060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E3F9B5A-779F-41CD-83BF-190DF6B9147F}"/>
              </a:ext>
            </a:extLst>
          </p:cNvPr>
          <p:cNvSpPr/>
          <p:nvPr/>
        </p:nvSpPr>
        <p:spPr>
          <a:xfrm>
            <a:off x="2570286" y="5739570"/>
            <a:ext cx="498231" cy="221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기출</a:t>
            </a:r>
            <a:endParaRPr lang="ko-KR" altLang="en-US" sz="1200" dirty="0">
              <a:solidFill>
                <a:srgbClr val="002060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DBF389-A182-4D72-824D-38D5163C173C}"/>
              </a:ext>
            </a:extLst>
          </p:cNvPr>
          <p:cNvSpPr/>
          <p:nvPr/>
        </p:nvSpPr>
        <p:spPr>
          <a:xfrm>
            <a:off x="5035063" y="5739569"/>
            <a:ext cx="1550376" cy="221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심화기출</a:t>
            </a:r>
            <a:r>
              <a:rPr lang="ko-KR" altLang="en-US" sz="1200" dirty="0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r>
              <a:rPr lang="en-US" altLang="ko-KR" sz="1200" dirty="0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(23</a:t>
            </a:r>
            <a:r>
              <a:rPr lang="ko-KR" altLang="en-US" sz="1200" dirty="0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년 </a:t>
            </a:r>
            <a:r>
              <a:rPr lang="en-US" altLang="ko-KR" sz="1200" dirty="0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11</a:t>
            </a:r>
            <a:r>
              <a:rPr lang="ko-KR" altLang="en-US" sz="1200" dirty="0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월</a:t>
            </a:r>
            <a:r>
              <a:rPr lang="en-US" altLang="ko-KR" sz="1200" dirty="0">
                <a:solidFill>
                  <a:srgbClr val="002060"/>
                </a:solidFill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)</a:t>
            </a:r>
            <a:endParaRPr lang="ko-KR" altLang="en-US" sz="1200" dirty="0">
              <a:solidFill>
                <a:srgbClr val="002060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8259D0-B325-441D-AE50-C37469A9F5A8}"/>
              </a:ext>
            </a:extLst>
          </p:cNvPr>
          <p:cNvSpPr txBox="1"/>
          <p:nvPr/>
        </p:nvSpPr>
        <p:spPr>
          <a:xfrm>
            <a:off x="427409" y="71945"/>
            <a:ext cx="115091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24</a:t>
            </a: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년 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차 시험 신광은 교수님과 함께 하는 모든 수험생의 결과는 당연히 합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!</a:t>
            </a: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격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! </a:t>
            </a: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일 것입니다</a:t>
            </a:r>
            <a:endParaRPr lang="en-US" altLang="ko-KR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dirty="0"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지금도 늦지 않았습니다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 24</a:t>
            </a: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년 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차 시험 신광은 선생님과 합격을 완성하세요</a:t>
            </a:r>
            <a:r>
              <a:rPr lang="en-US" altLang="ko-KR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!</a:t>
            </a:r>
            <a:r>
              <a:rPr lang="ko-KR" altLang="en-US" dirty="0"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96BA12-E8EA-C415-CB9B-45B7CB09DF1A}"/>
              </a:ext>
            </a:extLst>
          </p:cNvPr>
          <p:cNvSpPr txBox="1"/>
          <p:nvPr/>
        </p:nvSpPr>
        <p:spPr>
          <a:xfrm>
            <a:off x="-1315844" y="106057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0385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558</TotalTime>
  <Words>900</Words>
  <Application>Microsoft Office PowerPoint</Application>
  <PresentationFormat>와이드스크린</PresentationFormat>
  <Paragraphs>188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HY견고딕</vt:lpstr>
      <vt:lpstr>나눔바른고딕 Light</vt:lpstr>
      <vt:lpstr>나눔바른고딕 UltraLight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9</dc:creator>
  <cp:lastModifiedBy>User</cp:lastModifiedBy>
  <cp:revision>75</cp:revision>
  <dcterms:created xsi:type="dcterms:W3CDTF">2023-09-26T07:14:29Z</dcterms:created>
  <dcterms:modified xsi:type="dcterms:W3CDTF">2023-10-18T02:41:42Z</dcterms:modified>
</cp:coreProperties>
</file>

<file path=docProps/thumbnail.jpeg>
</file>